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na\Desktop\&#1057;&#1074;&#1086;&#1076;&#1082;&#1080;\&#1080;&#1085;&#1092;&#1086;&#1075;&#1088;&#1072;&#1092;&#1080;&#1082;&#1072;\2025%20&#1075;&#1086;&#1076;\&#1085;&#1072;%2001.12.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Исполнение бюджета Тонкинского муниципального округа  по расходам по состоянию на 01.12.2025 г.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Раздел!$C$11</c:f>
              <c:strCache>
                <c:ptCount val="1"/>
                <c:pt idx="0">
                  <c:v>План, 760 143,4 тыс. руб.</c:v>
                </c:pt>
              </c:strCache>
            </c:strRef>
          </c:tx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Раздел!$C$12:$C$21</c:f>
              <c:numCache>
                <c:formatCode>#,##0.0</c:formatCode>
                <c:ptCount val="10"/>
                <c:pt idx="0">
                  <c:v>95244.800000000003</c:v>
                </c:pt>
                <c:pt idx="1">
                  <c:v>422.3</c:v>
                </c:pt>
                <c:pt idx="2">
                  <c:v>27757.5</c:v>
                </c:pt>
                <c:pt idx="3">
                  <c:v>73236.100000000006</c:v>
                </c:pt>
                <c:pt idx="4">
                  <c:v>102754.7</c:v>
                </c:pt>
                <c:pt idx="5">
                  <c:v>296681.5</c:v>
                </c:pt>
                <c:pt idx="6">
                  <c:v>132123.6</c:v>
                </c:pt>
                <c:pt idx="7">
                  <c:v>16534.3</c:v>
                </c:pt>
                <c:pt idx="8">
                  <c:v>11711.4</c:v>
                </c:pt>
                <c:pt idx="9">
                  <c:v>3677.2</c:v>
                </c:pt>
              </c:numCache>
            </c:numRef>
          </c:val>
        </c:ser>
        <c:ser>
          <c:idx val="1"/>
          <c:order val="1"/>
          <c:tx>
            <c:strRef>
              <c:f>Раздел!$D$11</c:f>
              <c:strCache>
                <c:ptCount val="1"/>
                <c:pt idx="0">
                  <c:v>Исполнено, 638 854,2  тыс. руб.</c:v>
                </c:pt>
              </c:strCache>
            </c:strRef>
          </c:tx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Раздел!$D$12:$D$21</c:f>
              <c:numCache>
                <c:formatCode>#,##0.0</c:formatCode>
                <c:ptCount val="10"/>
                <c:pt idx="0">
                  <c:v>78704.7</c:v>
                </c:pt>
                <c:pt idx="1">
                  <c:v>121.5</c:v>
                </c:pt>
                <c:pt idx="2">
                  <c:v>24085.4</c:v>
                </c:pt>
                <c:pt idx="3">
                  <c:v>62149.7</c:v>
                </c:pt>
                <c:pt idx="4">
                  <c:v>76352.3</c:v>
                </c:pt>
                <c:pt idx="5">
                  <c:v>258343.2</c:v>
                </c:pt>
                <c:pt idx="6">
                  <c:v>117717.9</c:v>
                </c:pt>
                <c:pt idx="7">
                  <c:v>7915.9</c:v>
                </c:pt>
                <c:pt idx="8">
                  <c:v>10483.700000000001</c:v>
                </c:pt>
                <c:pt idx="9">
                  <c:v>2979.8</c:v>
                </c:pt>
              </c:numCache>
            </c:numRef>
          </c:val>
        </c:ser>
        <c:ser>
          <c:idx val="2"/>
          <c:order val="2"/>
          <c:tx>
            <c:strRef>
              <c:f>Раздел!$E$11</c:f>
              <c:strCache>
                <c:ptCount val="1"/>
                <c:pt idx="0">
                  <c:v>Процент исполнения, 84,0 %</c:v>
                </c:pt>
              </c:strCache>
            </c:strRef>
          </c:tx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Раздел!$E$12:$E$21</c:f>
              <c:numCache>
                <c:formatCode>0.0</c:formatCode>
                <c:ptCount val="10"/>
                <c:pt idx="0">
                  <c:v>82.634117558123904</c:v>
                </c:pt>
                <c:pt idx="1">
                  <c:v>28.771015865498462</c:v>
                </c:pt>
                <c:pt idx="2">
                  <c:v>86.770782671350091</c:v>
                </c:pt>
                <c:pt idx="3">
                  <c:v>84.862110352681256</c:v>
                </c:pt>
                <c:pt idx="4">
                  <c:v>74.305408901004043</c:v>
                </c:pt>
                <c:pt idx="5">
                  <c:v>87.07762364690754</c:v>
                </c:pt>
                <c:pt idx="6">
                  <c:v>89.096800268839175</c:v>
                </c:pt>
                <c:pt idx="7">
                  <c:v>47.875628239477933</c:v>
                </c:pt>
                <c:pt idx="8">
                  <c:v>89.517051761531505</c:v>
                </c:pt>
                <c:pt idx="9">
                  <c:v>81.034482758620697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871232"/>
        <c:axId val="42135552"/>
        <c:axId val="0"/>
      </c:bar3DChart>
      <c:catAx>
        <c:axId val="41871232"/>
        <c:scaling>
          <c:orientation val="minMax"/>
        </c:scaling>
        <c:delete val="0"/>
        <c:axPos val="b"/>
        <c:majorTickMark val="none"/>
        <c:minorTickMark val="none"/>
        <c:tickLblPos val="nextTo"/>
        <c:crossAx val="42135552"/>
        <c:crosses val="autoZero"/>
        <c:auto val="1"/>
        <c:lblAlgn val="ctr"/>
        <c:lblOffset val="100"/>
        <c:noMultiLvlLbl val="0"/>
      </c:catAx>
      <c:valAx>
        <c:axId val="42135552"/>
        <c:scaling>
          <c:orientation val="minMax"/>
        </c:scaling>
        <c:delete val="1"/>
        <c:axPos val="l"/>
        <c:majorGridlines/>
        <c:numFmt formatCode="#,##0.0" sourceLinked="1"/>
        <c:majorTickMark val="none"/>
        <c:minorTickMark val="none"/>
        <c:tickLblPos val="nextTo"/>
        <c:crossAx val="4187123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078999"/>
              </p:ext>
            </p:extLst>
          </p:nvPr>
        </p:nvGraphicFramePr>
        <p:xfrm>
          <a:off x="107503" y="116624"/>
          <a:ext cx="8928994" cy="6624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2471"/>
                <a:gridCol w="5510218"/>
                <a:gridCol w="576064"/>
                <a:gridCol w="504056"/>
                <a:gridCol w="648072"/>
                <a:gridCol w="504056"/>
                <a:gridCol w="504057"/>
              </a:tblGrid>
              <a:tr h="2232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 в разрезе разделов (подразделов) </a:t>
                      </a:r>
                      <a:r>
                        <a:rPr lang="ru-RU" sz="10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состоянию на 01.12.2025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5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Первоначальный план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01.12.2025 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Исполнено на 01.12.2025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666 400,9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760 143,4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638 854,2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ОБЩЕГОСУДАРСТВЕННЫЕ ВОПРОСЫ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93 932,6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95 244,8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78 704,7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82,6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776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3 485,3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3 315,3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2 773,8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83,7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2556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2 873,6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2 873,6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2 326,8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81,0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3344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42 300,5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40 642,0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36 144,8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Судебная система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19 408,6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20 799,5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18 184,8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Обеспечение проведения выборов и референдумов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330,0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324,4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0111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Резервные фонды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2 000,0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1 160,1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23 855,3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26 115,1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18 940,9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72,5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ОБОРОНА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402,7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422,3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121,5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0203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402,7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8256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26 543,4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27 757,5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24 085,4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86,8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802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0310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26 543,4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27 757,5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24 085,4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ЭКОНОМИКА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56 771,2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73 236,1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62 149,7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84,9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Сельское хозяйство и рыболовство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24 652,6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31 656,7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30 846,6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Водное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1 268,0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50,9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Транспорт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2 254,1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98,0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23 636,1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32 276,7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23 842,6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0412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4 914,4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6 407,2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4 903,3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ЖИЛИЩНО-КОММУНАЛЬНОЕ ХОЗЯЙСТВО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98 356,3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102 754,7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76 352,3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12,0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38 827,9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30 218,7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27 362,9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Коммунальное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8 508,1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19 512,7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9 493,2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Благоустройство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31 219,9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34 087,4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25 161,3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22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жилищно-коммунального хозяйства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19 800,3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18 936,0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14 334,9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ОБРАЗОВАНИЕ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281 155,0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296 681,5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258 343,2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40,4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Дошкольное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68 030,3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70 967,2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61 272,0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86,3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137 085,5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149 605,8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130 561,7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30 945,4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30 273,9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25 458,4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Молодежная политика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2 623,9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2 178,9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2 169,2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42 469,9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43 655,7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38 881,9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КУЛЬТУРА, КИНЕМАТОГРАФИЯ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87 577,8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132 123,6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117 717,9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76 897,4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120 669,2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107 878,4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0804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культуры, кинематографии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10 680,4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11 454,3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9 839,5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85,9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СОЦИАЛЬНАЯ ПОЛИТИКА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10 686,6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16 534,3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7 915,9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47,9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Пенсионное обеспечение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4 700,0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7 132,2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6 530,4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91,6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773,0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619,4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5 383,6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8 629,0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ФИЗИЧЕСКАЯ КУЛЬТУРА И СПОРТ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7 298,1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11 711,4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10 483,7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Массовый 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7 298,1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11 711,4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10 483,7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СРЕДСТВА МАССОВОЙ ИНФОРМАЦИИ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2 979,8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  <a:tr h="129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Периодическая печать и издательства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2 979,8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514" marR="3514" marT="351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37275"/>
              </p:ext>
            </p:extLst>
          </p:nvPr>
        </p:nvGraphicFramePr>
        <p:xfrm>
          <a:off x="107506" y="116636"/>
          <a:ext cx="8928991" cy="6624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4"/>
                <a:gridCol w="5688632"/>
                <a:gridCol w="504056"/>
                <a:gridCol w="576064"/>
                <a:gridCol w="648072"/>
                <a:gridCol w="504056"/>
                <a:gridCol w="504057"/>
              </a:tblGrid>
              <a:tr h="220144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1000" b="1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в разрезе муниципальных программ (подпрограмм) по состоянию на 01.12.2025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2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КЦСР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Наименование КЦСР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Первоначальный план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01.12.2025 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Исполнено на 01.12.2025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1277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бюджета, всего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666 400,9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760 143,4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638 854,2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1277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Программные расходы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606 869,6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702 788,3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595 618,6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84,8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образования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269 704,8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283 420,7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246 589,9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0200000000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"Социальная поддержка граждан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5 661,0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8 133,2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7 364,2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3256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"Обеспечение населения Тонкинского муниципального округа Нижегородской области доступным и комфортным жильем"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5 567,2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9 290,3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1 911,1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"Совершенствование социальной и инженерной инфраструктуры Тонкинского муниципального округа"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11 714,8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22 042,0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10 704,2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3256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"Переселение граждан из аварийного жилищного фонда на территории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37 200,7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28 048,8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25 213,1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89,9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0600000000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культуры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100 217,9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143 415,2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128 445,3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физической культуры и спорта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7 228,1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11 641,4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10 435,6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89,6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агропромышленного комплекса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24 652,6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31 650,7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30 840,6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0900000000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 имуществом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5 866,6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8 210,5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6 501,3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муниципальными финансами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21 738,0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20 660,5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17 197,5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предпринимательства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 Обеспечение безопасности жизнедеятельности населения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28 436,4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28 803,0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24 608,4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"Профилактика правонарушений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"Кадры"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"Формирование комфортной городской среды р.п. Тонкино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5 858,4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5 858,4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5427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беспрепятственного доступа инвалидов и маломобильных групп населения доступной среды жизнедеятельности в целях обеспечения им равных возможностей и социальной интеграции в обществе в Тонкинском муниципальном округе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1800000000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"Устройство контейнерных площадок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1 107,7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1 380,0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1 380,0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"Информационное общество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3 677,2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2 979,8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"Укрепление здоровья населения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48,1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туризма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транспортной системы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23 576,1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32 469,3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24 023,6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3256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"Использование и охрана земель сельскохозяйственного назначения на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516,0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2171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"Благоустройство территории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58 013,7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61 320,3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50 204,6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81,9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  <a:tr h="127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7700000000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Непрограммные расходы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59 531,3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57 355,0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43 235,7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466" marR="3466" marT="346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60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477687"/>
              </p:ext>
            </p:extLst>
          </p:nvPr>
        </p:nvGraphicFramePr>
        <p:xfrm>
          <a:off x="-70235" y="116632"/>
          <a:ext cx="9106731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721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1111</Words>
  <Application>Microsoft Office PowerPoint</Application>
  <PresentationFormat>Экран (4:3)</PresentationFormat>
  <Paragraphs>480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56</cp:revision>
  <dcterms:created xsi:type="dcterms:W3CDTF">2025-01-27T11:38:37Z</dcterms:created>
  <dcterms:modified xsi:type="dcterms:W3CDTF">2025-12-05T07:34:38Z</dcterms:modified>
</cp:coreProperties>
</file>